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6B37"/>
    <a:srgbClr val="3F7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94673"/>
  </p:normalViewPr>
  <p:slideViewPr>
    <p:cSldViewPr snapToGrid="0">
      <p:cViewPr>
        <p:scale>
          <a:sx n="114" d="100"/>
          <a:sy n="114" d="100"/>
        </p:scale>
        <p:origin x="71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1.png>
</file>

<file path=ppt/media/image12.svg>
</file>

<file path=ppt/media/image13.png>
</file>

<file path=ppt/media/image14.svg>
</file>

<file path=ppt/media/image16.png>
</file>

<file path=ppt/media/image1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74127-79D5-7523-D363-DD5EC87C1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C93D6-A4DB-2D6F-0764-6059229E38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51F1F-44F1-1D41-DE29-E49D378C4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E58AF-DC8B-562C-0061-4420D059F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1E1A3-CC5E-EDB1-A2C9-59F69D6DC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6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82F17-2265-8619-BBA8-2E30F01E8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B3D79D-3CD9-CA33-A2C4-7043EDEEC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057C1-4B20-F6C9-78D0-839D07D06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867AC-E136-9FC2-5E5D-0491D750B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20EF5-975E-7A59-CE85-CF5A76B7B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697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1475FA-7C6A-BE76-BD39-4691A4AF8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4028C0-4107-7CC6-3200-B4C4C8B41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550D1-8399-1D58-15A8-6C9E27ECF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8A503-27B8-4651-5596-E203CB3B3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9F338-26EE-E1D5-D654-5989A59CF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1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D1A31-3C9C-7F44-7781-46BD69989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F42C-065F-A603-727A-B50571FDF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3302C-4879-EF68-2186-40FE2353B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6AEE4-A2E5-A039-67FA-E616BE877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B0E6F-ED62-C861-07F9-2B52B40B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12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6D6D0-75A6-F4D0-7099-F5454452A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E6392A-0F2F-454B-24B9-206F90682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27834-9A73-6D80-509D-2FDD67ADA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12A6A-4F67-56AF-BF55-A8080CC31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A4895-FBB8-C2EC-407A-44AB7CB5A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04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8600A-20CE-4E95-0436-9406C3377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B1F33-A75E-37E1-A3FA-1F8A1038B6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CFD67-6AD8-97A6-7C61-63D4E654E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3E4AC-733C-28DF-5B50-7CBB925C9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99133-CDC9-72F2-A501-5FFE4603F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FE1E4-58B8-E0CC-46E7-D8CE0FA2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61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37470-E124-AD98-AA61-2669DC714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5E8FB-1282-88A5-6F40-5DA941AB6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6897D-01F7-697B-E9CF-A8EB7D5E6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B04979-E30F-5448-5270-E2FD3BD62B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7A546A-8799-9E94-6B1F-69E94EA3B4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12F041-9938-738E-F24B-869D2F2FD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3959B7-3C65-9A0F-6269-FEBA0E2A9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844A91-0626-EDC2-2A53-6E8CB6D0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33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716C-1B07-E785-7320-661953009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FDE45B-9EEA-196A-C6A2-C7B8EEC31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85DD0E-5BA4-D211-FABE-B886B473F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4F2993-AAC8-41B4-4F4C-D4F1A0AE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3260B2-9C85-3B7C-759C-3782C4F6E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54C168-23F8-1B81-47BE-B9F433D4F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9C7AEC-418B-A07C-07DF-10DE5FA24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27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96C96-0EFE-1FA5-546C-A8497691B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50972-E202-5205-36DF-623B6CAB8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DFBAEE-6E0D-4DB1-A958-F2C3B77BD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A327F1-F815-6086-EAF5-1177AC5C4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6D7C35-3651-63B5-0E7C-2981161D9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D826F-4A1F-48CF-37E7-31105A6C3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9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B6500-77D8-B3CA-1CB2-0DF647585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BC09B4-A638-D16E-1F40-AADD090FDE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20691-ABEC-16CD-EC2B-AF3B83646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04F7E-08D6-6B35-153A-13F72D23C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5A42A-C9DB-E8FD-CF74-31ED5D9B6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96E8A1-FB80-B695-4077-1289DC130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89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7B9A68-4FB1-1F37-7605-04F2AB9B2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C260E-022B-9A30-CC1F-7DE542567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8F2E4-7EA0-242B-CF4F-7DB5D60B13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E39A6-00DC-9C4C-BD7F-F5C28D220BCF}" type="datetimeFigureOut">
              <a:rPr lang="en-US" smtClean="0"/>
              <a:t>7/29/24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80E7D-4074-EF4A-7505-9E29370B6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73735-70A5-394B-92C0-AC0425745E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090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svg"/><Relationship Id="rId18" Type="http://schemas.openxmlformats.org/officeDocument/2006/relationships/image" Target="../media/image17.sv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svg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>
            <a:extLst>
              <a:ext uri="{FF2B5EF4-FFF2-40B4-BE49-F238E27FC236}">
                <a16:creationId xmlns:a16="http://schemas.microsoft.com/office/drawing/2014/main" id="{ECF2169E-2966-64B7-8D1E-B96EF57170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16"/>
          <a:stretch/>
        </p:blipFill>
        <p:spPr>
          <a:xfrm>
            <a:off x="6428699" y="3524693"/>
            <a:ext cx="758097" cy="824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5F6E91-B2E4-72B4-B228-C88B3AC46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45" y="2204184"/>
            <a:ext cx="1049210" cy="10492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B2A141-DDA7-54B9-267B-F5190D37A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988" y="2204184"/>
            <a:ext cx="1049210" cy="104921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26760D-22AD-7A25-F7F9-EF5405747BEE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1230855" y="2728789"/>
            <a:ext cx="341133" cy="0"/>
          </a:xfrm>
          <a:prstGeom prst="straightConnector1">
            <a:avLst/>
          </a:prstGeom>
          <a:ln w="19050">
            <a:solidFill>
              <a:schemeClr val="tx1"/>
            </a:solidFill>
            <a:headEnd w="lg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063313C2-8D08-5AB7-81E2-399B305431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3"/>
          <a:stretch/>
        </p:blipFill>
        <p:spPr>
          <a:xfrm>
            <a:off x="7180826" y="2253693"/>
            <a:ext cx="3124798" cy="3300091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A5A8A08-DE5C-93D7-C044-66E3070FD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3359" y="3437669"/>
            <a:ext cx="824620" cy="82462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D8CB99AE-08F8-1E1C-D66B-72427AC3D7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07358" y="2414685"/>
            <a:ext cx="824620" cy="82462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D36576D-052D-9E49-5CB5-B80960F52E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07358" y="4439913"/>
            <a:ext cx="824620" cy="82462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F48E02BB-B676-AD99-1D27-9E3D6F5E276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81645" y="3222302"/>
            <a:ext cx="1049210" cy="104921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718855AD-CD44-3749-93B6-2FE0D362BA9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571988" y="3222302"/>
            <a:ext cx="1049210" cy="1049210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E693D78-7C4F-A64F-72D3-1A9621E0C21B}"/>
              </a:ext>
            </a:extLst>
          </p:cNvPr>
          <p:cNvCxnSpPr>
            <a:cxnSpLocks/>
            <a:stCxn id="71" idx="3"/>
            <a:endCxn id="72" idx="1"/>
          </p:cNvCxnSpPr>
          <p:nvPr/>
        </p:nvCxnSpPr>
        <p:spPr>
          <a:xfrm>
            <a:off x="1230855" y="3746907"/>
            <a:ext cx="341133" cy="0"/>
          </a:xfrm>
          <a:prstGeom prst="straightConnector1">
            <a:avLst/>
          </a:prstGeom>
          <a:ln w="19050">
            <a:solidFill>
              <a:schemeClr val="tx1"/>
            </a:solidFill>
            <a:headEnd w="lg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4" name="Picture 73">
            <a:extLst>
              <a:ext uri="{FF2B5EF4-FFF2-40B4-BE49-F238E27FC236}">
                <a16:creationId xmlns:a16="http://schemas.microsoft.com/office/drawing/2014/main" id="{03FDD5E8-9221-F495-E51C-8507FA3C5A8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78564" y="4492319"/>
            <a:ext cx="1049210" cy="1049210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E55631A7-75DF-3EC3-C3E9-8EF706DE119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568907" y="4492319"/>
            <a:ext cx="1049210" cy="1049210"/>
          </a:xfrm>
          <a:prstGeom prst="rect">
            <a:avLst/>
          </a:prstGeom>
        </p:spPr>
      </p:pic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F2F3A761-99A2-ED40-893B-C4015B86A4AF}"/>
              </a:ext>
            </a:extLst>
          </p:cNvPr>
          <p:cNvCxnSpPr>
            <a:cxnSpLocks/>
            <a:stCxn id="74" idx="3"/>
            <a:endCxn id="75" idx="1"/>
          </p:cNvCxnSpPr>
          <p:nvPr/>
        </p:nvCxnSpPr>
        <p:spPr>
          <a:xfrm>
            <a:off x="1227774" y="5016924"/>
            <a:ext cx="341133" cy="0"/>
          </a:xfrm>
          <a:prstGeom prst="straightConnector1">
            <a:avLst/>
          </a:prstGeom>
          <a:ln w="19050">
            <a:solidFill>
              <a:schemeClr val="tx1"/>
            </a:solidFill>
            <a:headEnd w="lg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A1A7829E-5853-2A1F-250A-2DD2E244CFD7}"/>
              </a:ext>
            </a:extLst>
          </p:cNvPr>
          <p:cNvSpPr/>
          <p:nvPr/>
        </p:nvSpPr>
        <p:spPr>
          <a:xfrm flipH="1">
            <a:off x="3192966" y="2482481"/>
            <a:ext cx="45719" cy="59658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4C2365-2DEF-DA17-FFA2-BE039839D8AE}"/>
              </a:ext>
            </a:extLst>
          </p:cNvPr>
          <p:cNvSpPr/>
          <p:nvPr/>
        </p:nvSpPr>
        <p:spPr>
          <a:xfrm>
            <a:off x="3309492" y="2482481"/>
            <a:ext cx="45719" cy="59658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EEE6E5-73DC-3AAC-F796-0944E4834964}"/>
              </a:ext>
            </a:extLst>
          </p:cNvPr>
          <p:cNvSpPr/>
          <p:nvPr/>
        </p:nvSpPr>
        <p:spPr>
          <a:xfrm flipH="1">
            <a:off x="3422837" y="2482481"/>
            <a:ext cx="45719" cy="59658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AD304C-6627-9A8A-6286-C638FF43D60F}"/>
              </a:ext>
            </a:extLst>
          </p:cNvPr>
          <p:cNvSpPr/>
          <p:nvPr/>
        </p:nvSpPr>
        <p:spPr>
          <a:xfrm flipH="1">
            <a:off x="3381677" y="3397128"/>
            <a:ext cx="49912" cy="43236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CCA653-1F2A-BB1F-4181-7D106FCCADE8}"/>
              </a:ext>
            </a:extLst>
          </p:cNvPr>
          <p:cNvSpPr/>
          <p:nvPr/>
        </p:nvSpPr>
        <p:spPr>
          <a:xfrm flipH="1">
            <a:off x="3592940" y="4151309"/>
            <a:ext cx="68348" cy="282940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9D78993-4487-8307-893D-6B3233C4A7CD}"/>
              </a:ext>
            </a:extLst>
          </p:cNvPr>
          <p:cNvSpPr/>
          <p:nvPr/>
        </p:nvSpPr>
        <p:spPr>
          <a:xfrm>
            <a:off x="3730978" y="4151309"/>
            <a:ext cx="68348" cy="2829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6B68EE4-342A-8730-8A6A-C1AD1B3BB9C0}"/>
              </a:ext>
            </a:extLst>
          </p:cNvPr>
          <p:cNvSpPr/>
          <p:nvPr/>
        </p:nvSpPr>
        <p:spPr>
          <a:xfrm flipH="1">
            <a:off x="3866462" y="4151309"/>
            <a:ext cx="68348" cy="282940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EB5C0C-848B-4888-D8A8-1C7CFD0B5A34}"/>
              </a:ext>
            </a:extLst>
          </p:cNvPr>
          <p:cNvSpPr/>
          <p:nvPr/>
        </p:nvSpPr>
        <p:spPr>
          <a:xfrm>
            <a:off x="3980822" y="4773983"/>
            <a:ext cx="82296" cy="1956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16FD45-47A7-D936-EEB5-D0CAFD2288C4}"/>
              </a:ext>
            </a:extLst>
          </p:cNvPr>
          <p:cNvSpPr/>
          <p:nvPr/>
        </p:nvSpPr>
        <p:spPr>
          <a:xfrm flipH="1">
            <a:off x="4380806" y="5110080"/>
            <a:ext cx="146454" cy="169084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D231E9B-4862-7A34-85FB-DE050B1E8B95}"/>
              </a:ext>
            </a:extLst>
          </p:cNvPr>
          <p:cNvCxnSpPr>
            <a:cxnSpLocks/>
          </p:cNvCxnSpPr>
          <p:nvPr/>
        </p:nvCxnSpPr>
        <p:spPr>
          <a:xfrm>
            <a:off x="3551696" y="2762110"/>
            <a:ext cx="2270464" cy="0"/>
          </a:xfrm>
          <a:prstGeom prst="straightConnector1">
            <a:avLst/>
          </a:prstGeom>
          <a:ln w="12700">
            <a:headEnd w="lg" len="med"/>
            <a:tailEnd type="triangle" w="sm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D2191032-77B6-2760-633B-FDA22D0361A1}"/>
              </a:ext>
            </a:extLst>
          </p:cNvPr>
          <p:cNvSpPr/>
          <p:nvPr/>
        </p:nvSpPr>
        <p:spPr>
          <a:xfrm>
            <a:off x="1358926" y="4224416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Graphic 67" descr="Badge 1 with solid fill">
            <a:extLst>
              <a:ext uri="{FF2B5EF4-FFF2-40B4-BE49-F238E27FC236}">
                <a16:creationId xmlns:a16="http://schemas.microsoft.com/office/drawing/2014/main" id="{1122FB08-938C-3653-6C7B-7B7F06E0001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1207484" y="1332420"/>
            <a:ext cx="401590" cy="401590"/>
          </a:xfrm>
          <a:prstGeom prst="rect">
            <a:avLst/>
          </a:prstGeom>
        </p:spPr>
      </p:pic>
      <p:sp>
        <p:nvSpPr>
          <p:cNvPr id="108" name="Oval 107">
            <a:extLst>
              <a:ext uri="{FF2B5EF4-FFF2-40B4-BE49-F238E27FC236}">
                <a16:creationId xmlns:a16="http://schemas.microsoft.com/office/drawing/2014/main" id="{E1DC07A4-0F90-AC30-E398-F30974F1E15D}"/>
              </a:ext>
            </a:extLst>
          </p:cNvPr>
          <p:cNvSpPr/>
          <p:nvPr/>
        </p:nvSpPr>
        <p:spPr>
          <a:xfrm>
            <a:off x="1358926" y="4364116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B771C2F2-CEBE-6382-8529-7D67F183BC27}"/>
              </a:ext>
            </a:extLst>
          </p:cNvPr>
          <p:cNvSpPr/>
          <p:nvPr/>
        </p:nvSpPr>
        <p:spPr>
          <a:xfrm>
            <a:off x="1358926" y="4503816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F2C9281-AEB2-3E4F-CDC2-B42E82E7CB59}"/>
              </a:ext>
            </a:extLst>
          </p:cNvPr>
          <p:cNvSpPr/>
          <p:nvPr/>
        </p:nvSpPr>
        <p:spPr>
          <a:xfrm flipH="1">
            <a:off x="5889817" y="2482481"/>
            <a:ext cx="45719" cy="59658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87A9CEAC-77D9-A37B-027E-94C77AB75D15}"/>
              </a:ext>
            </a:extLst>
          </p:cNvPr>
          <p:cNvSpPr/>
          <p:nvPr/>
        </p:nvSpPr>
        <p:spPr>
          <a:xfrm>
            <a:off x="6006343" y="2482481"/>
            <a:ext cx="45719" cy="59658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ABDC54B-0DF9-D50D-63B1-5FE1238EFBEF}"/>
              </a:ext>
            </a:extLst>
          </p:cNvPr>
          <p:cNvSpPr/>
          <p:nvPr/>
        </p:nvSpPr>
        <p:spPr>
          <a:xfrm flipH="1">
            <a:off x="6119688" y="2482481"/>
            <a:ext cx="45719" cy="59658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9A93F125-B009-2057-385B-DD29BE659D8B}"/>
              </a:ext>
            </a:extLst>
          </p:cNvPr>
          <p:cNvCxnSpPr>
            <a:cxnSpLocks/>
          </p:cNvCxnSpPr>
          <p:nvPr/>
        </p:nvCxnSpPr>
        <p:spPr>
          <a:xfrm>
            <a:off x="3746310" y="3608598"/>
            <a:ext cx="1876615" cy="0"/>
          </a:xfrm>
          <a:prstGeom prst="straightConnector1">
            <a:avLst/>
          </a:prstGeom>
          <a:ln w="12700">
            <a:headEnd w="lg" len="med"/>
            <a:tailEnd type="triangle" w="sm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2" name="Rectangle 121">
            <a:extLst>
              <a:ext uri="{FF2B5EF4-FFF2-40B4-BE49-F238E27FC236}">
                <a16:creationId xmlns:a16="http://schemas.microsoft.com/office/drawing/2014/main" id="{D9980A38-55E9-E582-361E-90662DB61528}"/>
              </a:ext>
            </a:extLst>
          </p:cNvPr>
          <p:cNvSpPr/>
          <p:nvPr/>
        </p:nvSpPr>
        <p:spPr>
          <a:xfrm flipH="1">
            <a:off x="3502464" y="3396735"/>
            <a:ext cx="49912" cy="43236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9A1E26CE-EBE5-DFD2-0E08-739571FAD701}"/>
              </a:ext>
            </a:extLst>
          </p:cNvPr>
          <p:cNvSpPr/>
          <p:nvPr/>
        </p:nvSpPr>
        <p:spPr>
          <a:xfrm flipH="1">
            <a:off x="3623251" y="3395592"/>
            <a:ext cx="49912" cy="43236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BDD0AD01-41DD-BFAA-E501-99EBE1868D39}"/>
              </a:ext>
            </a:extLst>
          </p:cNvPr>
          <p:cNvSpPr/>
          <p:nvPr/>
        </p:nvSpPr>
        <p:spPr>
          <a:xfrm flipH="1">
            <a:off x="5681143" y="3393793"/>
            <a:ext cx="49912" cy="43236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1244C878-6CF1-2A15-42D5-31E68343100F}"/>
              </a:ext>
            </a:extLst>
          </p:cNvPr>
          <p:cNvSpPr/>
          <p:nvPr/>
        </p:nvSpPr>
        <p:spPr>
          <a:xfrm flipH="1">
            <a:off x="5801930" y="3393400"/>
            <a:ext cx="49912" cy="43236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9DF19E1-B869-3243-0CBA-C86DB06864E2}"/>
              </a:ext>
            </a:extLst>
          </p:cNvPr>
          <p:cNvSpPr/>
          <p:nvPr/>
        </p:nvSpPr>
        <p:spPr>
          <a:xfrm flipH="1">
            <a:off x="5922717" y="3392257"/>
            <a:ext cx="49912" cy="43236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4955F49E-F262-2C13-3DA0-90BC0531FD31}"/>
              </a:ext>
            </a:extLst>
          </p:cNvPr>
          <p:cNvSpPr/>
          <p:nvPr/>
        </p:nvSpPr>
        <p:spPr>
          <a:xfrm flipH="1">
            <a:off x="5434815" y="4148735"/>
            <a:ext cx="68348" cy="282940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94D1A8CA-C112-D632-9A48-7EF080169143}"/>
              </a:ext>
            </a:extLst>
          </p:cNvPr>
          <p:cNvSpPr/>
          <p:nvPr/>
        </p:nvSpPr>
        <p:spPr>
          <a:xfrm>
            <a:off x="5572853" y="4148735"/>
            <a:ext cx="68348" cy="2829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726DF812-B8D6-40E1-4152-7E9075756ABB}"/>
              </a:ext>
            </a:extLst>
          </p:cNvPr>
          <p:cNvSpPr/>
          <p:nvPr/>
        </p:nvSpPr>
        <p:spPr>
          <a:xfrm flipH="1">
            <a:off x="5708337" y="4148735"/>
            <a:ext cx="68348" cy="282940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1A0E464-1075-6D27-9F4C-B415383941B6}"/>
              </a:ext>
            </a:extLst>
          </p:cNvPr>
          <p:cNvCxnSpPr>
            <a:cxnSpLocks/>
          </p:cNvCxnSpPr>
          <p:nvPr/>
        </p:nvCxnSpPr>
        <p:spPr>
          <a:xfrm>
            <a:off x="4002426" y="4286739"/>
            <a:ext cx="1387169" cy="0"/>
          </a:xfrm>
          <a:prstGeom prst="straightConnector1">
            <a:avLst/>
          </a:prstGeom>
          <a:ln w="12700">
            <a:headEnd w="lg" len="med"/>
            <a:tailEnd type="triangle" w="sm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7E5BE46A-560D-71F5-F567-44FD065633D2}"/>
              </a:ext>
            </a:extLst>
          </p:cNvPr>
          <p:cNvSpPr/>
          <p:nvPr/>
        </p:nvSpPr>
        <p:spPr>
          <a:xfrm>
            <a:off x="3827381" y="4773983"/>
            <a:ext cx="82296" cy="195603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AFA54FB2-9863-EEDD-4A34-E369FF042DD8}"/>
              </a:ext>
            </a:extLst>
          </p:cNvPr>
          <p:cNvSpPr/>
          <p:nvPr/>
        </p:nvSpPr>
        <p:spPr>
          <a:xfrm>
            <a:off x="4134871" y="4773983"/>
            <a:ext cx="82296" cy="195603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A5AF98EB-06B3-DD6F-9693-95E08D5E6E5B}"/>
              </a:ext>
            </a:extLst>
          </p:cNvPr>
          <p:cNvSpPr/>
          <p:nvPr/>
        </p:nvSpPr>
        <p:spPr>
          <a:xfrm>
            <a:off x="5316106" y="4773983"/>
            <a:ext cx="82296" cy="1956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1CE0E0D5-4A66-4CE2-FCB4-CB1BCC1CB3D9}"/>
              </a:ext>
            </a:extLst>
          </p:cNvPr>
          <p:cNvSpPr/>
          <p:nvPr/>
        </p:nvSpPr>
        <p:spPr>
          <a:xfrm>
            <a:off x="5162665" y="4773983"/>
            <a:ext cx="82296" cy="195603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62C37728-D0E7-37C9-EAFE-D1FDAE42481F}"/>
              </a:ext>
            </a:extLst>
          </p:cNvPr>
          <p:cNvSpPr/>
          <p:nvPr/>
        </p:nvSpPr>
        <p:spPr>
          <a:xfrm>
            <a:off x="5470155" y="4773983"/>
            <a:ext cx="82296" cy="195603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2E699781-545F-20E7-A5C2-9C1BCDB0806E}"/>
              </a:ext>
            </a:extLst>
          </p:cNvPr>
          <p:cNvCxnSpPr>
            <a:cxnSpLocks/>
          </p:cNvCxnSpPr>
          <p:nvPr/>
        </p:nvCxnSpPr>
        <p:spPr>
          <a:xfrm>
            <a:off x="4288330" y="4874669"/>
            <a:ext cx="827956" cy="0"/>
          </a:xfrm>
          <a:prstGeom prst="straightConnector1">
            <a:avLst/>
          </a:prstGeom>
          <a:ln w="12700">
            <a:headEnd w="lg" len="med"/>
            <a:tailEnd type="triangle" w="sm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4" name="Rectangle 143">
            <a:extLst>
              <a:ext uri="{FF2B5EF4-FFF2-40B4-BE49-F238E27FC236}">
                <a16:creationId xmlns:a16="http://schemas.microsoft.com/office/drawing/2014/main" id="{56D63637-859B-0FA1-7F3C-D59B1421204D}"/>
              </a:ext>
            </a:extLst>
          </p:cNvPr>
          <p:cNvSpPr/>
          <p:nvPr/>
        </p:nvSpPr>
        <p:spPr>
          <a:xfrm flipH="1">
            <a:off x="4615610" y="5110080"/>
            <a:ext cx="146454" cy="1690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62CDA3C-0E3A-8A15-2783-65D445AD1DA9}"/>
              </a:ext>
            </a:extLst>
          </p:cNvPr>
          <p:cNvSpPr/>
          <p:nvPr/>
        </p:nvSpPr>
        <p:spPr>
          <a:xfrm flipH="1">
            <a:off x="4852859" y="5110080"/>
            <a:ext cx="146454" cy="169084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7" name="Graphic 146" descr="Badge with solid fill">
            <a:extLst>
              <a:ext uri="{FF2B5EF4-FFF2-40B4-BE49-F238E27FC236}">
                <a16:creationId xmlns:a16="http://schemas.microsoft.com/office/drawing/2014/main" id="{5EAEA719-998D-5536-E6D2-27DA949C9F5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/>
        </p:blipFill>
        <p:spPr>
          <a:xfrm>
            <a:off x="4454033" y="1332420"/>
            <a:ext cx="401590" cy="401590"/>
          </a:xfrm>
          <a:prstGeom prst="rect">
            <a:avLst/>
          </a:prstGeom>
        </p:spPr>
      </p:pic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E72AED93-94B2-B1C0-6472-954D64203B02}"/>
              </a:ext>
            </a:extLst>
          </p:cNvPr>
          <p:cNvCxnSpPr>
            <a:cxnSpLocks/>
          </p:cNvCxnSpPr>
          <p:nvPr/>
        </p:nvCxnSpPr>
        <p:spPr>
          <a:xfrm>
            <a:off x="3423572" y="3120781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95996B07-5CB6-8297-5B7C-E9CE0E023318}"/>
              </a:ext>
            </a:extLst>
          </p:cNvPr>
          <p:cNvCxnSpPr>
            <a:cxnSpLocks/>
          </p:cNvCxnSpPr>
          <p:nvPr/>
        </p:nvCxnSpPr>
        <p:spPr>
          <a:xfrm>
            <a:off x="3632380" y="3873860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757C30FE-B8C4-3823-435F-9EE5435F9D65}"/>
              </a:ext>
            </a:extLst>
          </p:cNvPr>
          <p:cNvCxnSpPr>
            <a:cxnSpLocks/>
          </p:cNvCxnSpPr>
          <p:nvPr/>
        </p:nvCxnSpPr>
        <p:spPr>
          <a:xfrm>
            <a:off x="3873667" y="4486675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0153C70A-9A03-DD98-F9F7-68938291EF19}"/>
              </a:ext>
            </a:extLst>
          </p:cNvPr>
          <p:cNvCxnSpPr>
            <a:cxnSpLocks/>
          </p:cNvCxnSpPr>
          <p:nvPr/>
        </p:nvCxnSpPr>
        <p:spPr>
          <a:xfrm flipV="1">
            <a:off x="5934119" y="3120781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31C40FF9-307B-F7E5-A00D-89B21A195B82}"/>
              </a:ext>
            </a:extLst>
          </p:cNvPr>
          <p:cNvCxnSpPr>
            <a:cxnSpLocks/>
          </p:cNvCxnSpPr>
          <p:nvPr/>
        </p:nvCxnSpPr>
        <p:spPr>
          <a:xfrm flipV="1">
            <a:off x="5729236" y="3873860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CF4FA2F5-2A33-83C5-F63C-426212CA4DC5}"/>
              </a:ext>
            </a:extLst>
          </p:cNvPr>
          <p:cNvCxnSpPr>
            <a:cxnSpLocks/>
          </p:cNvCxnSpPr>
          <p:nvPr/>
        </p:nvCxnSpPr>
        <p:spPr>
          <a:xfrm flipV="1">
            <a:off x="5483383" y="4481240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EE87BD9F-378D-F09C-8636-F9E0B22C3445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66829" y="5026113"/>
            <a:ext cx="177700" cy="159322"/>
          </a:xfrm>
          <a:prstGeom prst="bentConnector3">
            <a:avLst>
              <a:gd name="adj1" fmla="val 100822"/>
            </a:avLst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Straight Arrow Connector 155">
            <a:extLst>
              <a:ext uri="{FF2B5EF4-FFF2-40B4-BE49-F238E27FC236}">
                <a16:creationId xmlns:a16="http://schemas.microsoft.com/office/drawing/2014/main" id="{D6C830C5-1E52-A67C-D571-57AE19316E70}"/>
              </a:ext>
            </a:extLst>
          </p:cNvPr>
          <p:cNvCxnSpPr>
            <a:cxnSpLocks/>
          </p:cNvCxnSpPr>
          <p:nvPr/>
        </p:nvCxnSpPr>
        <p:spPr>
          <a:xfrm rot="16200000">
            <a:off x="5037372" y="5026112"/>
            <a:ext cx="177700" cy="159322"/>
          </a:xfrm>
          <a:prstGeom prst="bentConnector3">
            <a:avLst>
              <a:gd name="adj1" fmla="val -3999"/>
            </a:avLst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8" name="Picture 177">
            <a:extLst>
              <a:ext uri="{FF2B5EF4-FFF2-40B4-BE49-F238E27FC236}">
                <a16:creationId xmlns:a16="http://schemas.microsoft.com/office/drawing/2014/main" id="{844B4563-AE27-5BF9-BF93-8C246C3B6C9B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b="1177"/>
          <a:stretch/>
        </p:blipFill>
        <p:spPr>
          <a:xfrm rot="5400000">
            <a:off x="9125428" y="3553568"/>
            <a:ext cx="2861334" cy="671541"/>
          </a:xfrm>
          <a:prstGeom prst="rect">
            <a:avLst/>
          </a:prstGeom>
        </p:spPr>
      </p:pic>
      <p:sp>
        <p:nvSpPr>
          <p:cNvPr id="179" name="Oval 178">
            <a:extLst>
              <a:ext uri="{FF2B5EF4-FFF2-40B4-BE49-F238E27FC236}">
                <a16:creationId xmlns:a16="http://schemas.microsoft.com/office/drawing/2014/main" id="{D1BD9AE7-0F1A-96C2-DC6E-E577BA8258B4}"/>
              </a:ext>
            </a:extLst>
          </p:cNvPr>
          <p:cNvSpPr/>
          <p:nvPr/>
        </p:nvSpPr>
        <p:spPr>
          <a:xfrm>
            <a:off x="10202134" y="3608272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51E34355-4CC6-0410-AD56-9680DF67192B}"/>
              </a:ext>
            </a:extLst>
          </p:cNvPr>
          <p:cNvSpPr/>
          <p:nvPr/>
        </p:nvSpPr>
        <p:spPr>
          <a:xfrm>
            <a:off x="10204832" y="3821362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6DE4DE42-287E-0579-24CE-99922B3C7D6F}"/>
              </a:ext>
            </a:extLst>
          </p:cNvPr>
          <p:cNvSpPr/>
          <p:nvPr/>
        </p:nvSpPr>
        <p:spPr>
          <a:xfrm>
            <a:off x="10204832" y="4104582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7415A04-4CFB-94E0-501D-F7BACC98C542}"/>
              </a:ext>
            </a:extLst>
          </p:cNvPr>
          <p:cNvCxnSpPr>
            <a:cxnSpLocks/>
          </p:cNvCxnSpPr>
          <p:nvPr/>
        </p:nvCxnSpPr>
        <p:spPr>
          <a:xfrm>
            <a:off x="10243856" y="4143606"/>
            <a:ext cx="655210" cy="495137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53A0D4E-8368-B024-FF69-F3BF1C0F510A}"/>
              </a:ext>
            </a:extLst>
          </p:cNvPr>
          <p:cNvCxnSpPr>
            <a:cxnSpLocks/>
            <a:stCxn id="180" idx="6"/>
            <a:endCxn id="60" idx="1"/>
          </p:cNvCxnSpPr>
          <p:nvPr/>
        </p:nvCxnSpPr>
        <p:spPr>
          <a:xfrm>
            <a:off x="10250551" y="3844222"/>
            <a:ext cx="652808" cy="5757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5EB5C39-0D22-E06B-E641-547F3D1884CC}"/>
              </a:ext>
            </a:extLst>
          </p:cNvPr>
          <p:cNvCxnSpPr>
            <a:cxnSpLocks/>
            <a:stCxn id="179" idx="7"/>
          </p:cNvCxnSpPr>
          <p:nvPr/>
        </p:nvCxnSpPr>
        <p:spPr>
          <a:xfrm flipV="1">
            <a:off x="10241158" y="2968942"/>
            <a:ext cx="666200" cy="646025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4" name="Graphic 193" descr="Badge 3 with solid fill">
            <a:extLst>
              <a:ext uri="{FF2B5EF4-FFF2-40B4-BE49-F238E27FC236}">
                <a16:creationId xmlns:a16="http://schemas.microsoft.com/office/drawing/2014/main" id="{FE7D03A9-C052-F3AB-A6B5-88FC05972CB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8882195" y="1332420"/>
            <a:ext cx="401590" cy="4015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6F0438-58A4-EE83-59F1-C022A6344D40}"/>
              </a:ext>
            </a:extLst>
          </p:cNvPr>
          <p:cNvSpPr txBox="1"/>
          <p:nvPr/>
        </p:nvSpPr>
        <p:spPr>
          <a:xfrm>
            <a:off x="18057" y="1800393"/>
            <a:ext cx="293386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DEJAVU SERIF" panose="02060603050605020204" pitchFamily="18" charset="0"/>
                <a:ea typeface="DEJAVU SERIF" panose="02060603050605020204" pitchFamily="18" charset="0"/>
                <a:cs typeface="DEJAVU SERIF" panose="02060603050605020204" pitchFamily="18" charset="0"/>
              </a:rPr>
              <a:t>Original (left) and wedge-filtered (right) lightcones form the training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E60C7B-CBC1-5446-8568-98984C98076F}"/>
              </a:ext>
            </a:extLst>
          </p:cNvPr>
          <p:cNvSpPr txBox="1"/>
          <p:nvPr/>
        </p:nvSpPr>
        <p:spPr>
          <a:xfrm>
            <a:off x="3086946" y="1803578"/>
            <a:ext cx="318207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DEJAVU SERIF" panose="02060603050605020204" pitchFamily="18" charset="0"/>
                <a:ea typeface="DEJAVU SERIF" panose="02060603050605020204" pitchFamily="18" charset="0"/>
                <a:cs typeface="DEJAVU SERIF" panose="02060603050605020204" pitchFamily="18" charset="0"/>
              </a:rPr>
              <a:t>Neural network (U-Net) parameterizes a velocity field within the stochastic interpolant framework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5FA868-7B71-801A-1745-3556416923C0}"/>
              </a:ext>
            </a:extLst>
          </p:cNvPr>
          <p:cNvSpPr txBox="1"/>
          <p:nvPr/>
        </p:nvSpPr>
        <p:spPr>
          <a:xfrm>
            <a:off x="7271954" y="1809729"/>
            <a:ext cx="361310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>
                <a:latin typeface="DEJAVU SERIF" panose="02060603050605020204" pitchFamily="18" charset="0"/>
                <a:ea typeface="DEJAVU SERIF" panose="02060603050605020204" pitchFamily="18" charset="0"/>
                <a:cs typeface="DEJAVU SERIF" panose="02060603050605020204" pitchFamily="18" charset="0"/>
              </a:rPr>
              <a:t>Velocity field (trained neural network) transforms wedge-filtered lightcones into wedge-recovered samples by solving transport equations</a:t>
            </a:r>
          </a:p>
        </p:txBody>
      </p:sp>
    </p:spTree>
    <p:extLst>
      <p:ext uri="{BB962C8B-B14F-4D97-AF65-F5344CB8AC3E}">
        <p14:creationId xmlns:p14="http://schemas.microsoft.com/office/powerpoint/2010/main" val="1953802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165194</TotalTime>
  <Words>45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DEJAVU SERIF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 on 21cm ML</dc:title>
  <dc:creator>Nashwan Sabti</dc:creator>
  <cp:lastModifiedBy>Nashwan Sabti</cp:lastModifiedBy>
  <cp:revision>74</cp:revision>
  <cp:lastPrinted>2024-07-22T20:05:56Z</cp:lastPrinted>
  <dcterms:created xsi:type="dcterms:W3CDTF">2023-12-31T15:29:52Z</dcterms:created>
  <dcterms:modified xsi:type="dcterms:W3CDTF">2024-07-29T23:33:54Z</dcterms:modified>
</cp:coreProperties>
</file>

<file path=docProps/thumbnail.jpeg>
</file>